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6" r:id="rId6"/>
    <p:sldId id="267" r:id="rId7"/>
    <p:sldId id="268" r:id="rId8"/>
    <p:sldId id="269" r:id="rId9"/>
    <p:sldId id="271" r:id="rId10"/>
    <p:sldId id="260" r:id="rId11"/>
    <p:sldId id="261" r:id="rId12"/>
    <p:sldId id="262" r:id="rId13"/>
    <p:sldId id="263" r:id="rId14"/>
    <p:sldId id="264" r:id="rId15"/>
    <p:sldId id="265"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3AB762-818A-B8EE-33E2-9C7EA68037F1}" v="303" dt="2021-05-09T13:42:21.912"/>
    <p1510:client id="{E586C69F-205C-0000-9234-592F264A109C}" v="163" dt="2021-05-10T12:47:21.528"/>
    <p1510:client id="{FF33560E-67A4-8ADD-1130-60AAF60F6820}" v="92" dt="2021-05-10T13:11:13.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3271379-A411-46D2-8985-ADD35C5FD07E}"/>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r>
              <a:rPr lang="en-US" sz="6600">
                <a:solidFill>
                  <a:srgbClr val="FFFFFF"/>
                </a:solidFill>
                <a:cs typeface="Calibri Light"/>
              </a:rPr>
              <a:t>FULLSTACK PROJECT</a:t>
            </a:r>
          </a:p>
        </p:txBody>
      </p:sp>
      <p:sp>
        <p:nvSpPr>
          <p:cNvPr id="3" name="Subtitle 2"/>
          <p:cNvSpPr>
            <a:spLocks noGrp="1"/>
          </p:cNvSpPr>
          <p:nvPr>
            <p:ph type="subTitle" idx="1"/>
          </p:nvPr>
        </p:nvSpPr>
        <p:spPr>
          <a:xfrm>
            <a:off x="1527048" y="4599432"/>
            <a:ext cx="9144000" cy="1536192"/>
          </a:xfrm>
        </p:spPr>
        <p:txBody>
          <a:bodyPr vert="horz" lIns="91440" tIns="45720" rIns="91440" bIns="45720" rtlCol="0">
            <a:normAutofit/>
          </a:bodyPr>
          <a:lstStyle/>
          <a:p>
            <a:endParaRPr lang="en-US">
              <a:solidFill>
                <a:srgbClr val="FFFFFF"/>
              </a:solidFill>
              <a:cs typeface="Calibri"/>
            </a:endParaRPr>
          </a:p>
          <a:p>
            <a:r>
              <a:rPr lang="en-US">
                <a:solidFill>
                  <a:srgbClr val="FFFFFF"/>
                </a:solidFill>
                <a:cs typeface="Calibri"/>
              </a:rPr>
              <a:t>ASCEND YOGA(NomadicMonk)</a:t>
            </a:r>
          </a:p>
          <a:p>
            <a:endParaRPr lang="en-US">
              <a:solidFill>
                <a:srgbClr val="FFFFFF"/>
              </a:solidFill>
              <a:cs typeface="Calibri"/>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Rectangle 2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9D930-4540-4CB2-84BF-7D63D135C259}"/>
              </a:ext>
            </a:extLst>
          </p:cNvPr>
          <p:cNvSpPr>
            <a:spLocks noGrp="1"/>
          </p:cNvSpPr>
          <p:nvPr>
            <p:ph type="title"/>
          </p:nvPr>
        </p:nvSpPr>
        <p:spPr>
          <a:xfrm>
            <a:off x="527538" y="4756638"/>
            <a:ext cx="11139854" cy="930447"/>
          </a:xfrm>
          <a:prstGeom prst="ellipse">
            <a:avLst/>
          </a:prstGeom>
        </p:spPr>
        <p:txBody>
          <a:bodyPr vert="horz" lIns="91440" tIns="45720" rIns="91440" bIns="45720" rtlCol="0" anchor="b">
            <a:normAutofit/>
          </a:bodyPr>
          <a:lstStyle/>
          <a:p>
            <a:pPr algn="ctr"/>
            <a:r>
              <a:rPr lang="en-US" sz="1400">
                <a:solidFill>
                  <a:srgbClr val="FFFFFF"/>
                </a:solidFill>
              </a:rPr>
              <a:t>Landing Page</a:t>
            </a:r>
            <a:br>
              <a:rPr lang="en-US" sz="1400">
                <a:solidFill>
                  <a:srgbClr val="FFFFFF"/>
                </a:solidFill>
              </a:rPr>
            </a:br>
            <a:r>
              <a:rPr lang="en-US" sz="1400">
                <a:solidFill>
                  <a:srgbClr val="FFFFFF"/>
                </a:solidFill>
              </a:rPr>
              <a:t>(Home Page)</a:t>
            </a:r>
            <a:br>
              <a:rPr lang="en-US" sz="1400">
                <a:solidFill>
                  <a:srgbClr val="FFFFFF"/>
                </a:solidFill>
              </a:rPr>
            </a:br>
            <a:endParaRPr lang="en-US" sz="1400">
              <a:solidFill>
                <a:srgbClr val="FFFFFF"/>
              </a:solidFill>
            </a:endParaRPr>
          </a:p>
        </p:txBody>
      </p:sp>
      <p:pic>
        <p:nvPicPr>
          <p:cNvPr id="6" name="Picture 6" descr="Graphical user interface, website&#10;&#10;Description automatically generated">
            <a:extLst>
              <a:ext uri="{FF2B5EF4-FFF2-40B4-BE49-F238E27FC236}">
                <a16:creationId xmlns:a16="http://schemas.microsoft.com/office/drawing/2014/main" id="{35C957A6-5678-4576-A800-DC91A21AE23F}"/>
              </a:ext>
            </a:extLst>
          </p:cNvPr>
          <p:cNvPicPr>
            <a:picLocks noChangeAspect="1"/>
          </p:cNvPicPr>
          <p:nvPr/>
        </p:nvPicPr>
        <p:blipFill>
          <a:blip r:embed="rId2"/>
          <a:stretch>
            <a:fillRect/>
          </a:stretch>
        </p:blipFill>
        <p:spPr>
          <a:xfrm>
            <a:off x="8609113" y="1684291"/>
            <a:ext cx="3425609" cy="1318859"/>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26FE3DBD-FE2D-4F11-AD1F-C35DF46831A6}"/>
              </a:ext>
            </a:extLst>
          </p:cNvPr>
          <p:cNvPicPr>
            <a:picLocks noChangeAspect="1"/>
          </p:cNvPicPr>
          <p:nvPr/>
        </p:nvPicPr>
        <p:blipFill>
          <a:blip r:embed="rId3"/>
          <a:stretch>
            <a:fillRect/>
          </a:stretch>
        </p:blipFill>
        <p:spPr>
          <a:xfrm>
            <a:off x="4376436" y="1721430"/>
            <a:ext cx="3433324" cy="1244580"/>
          </a:xfrm>
          <a:prstGeom prst="rect">
            <a:avLst/>
          </a:prstGeom>
        </p:spPr>
      </p:pic>
      <p:cxnSp>
        <p:nvCxnSpPr>
          <p:cNvPr id="23" name="Straight Connector 2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website&#10;&#10;Description automatically generated">
            <a:extLst>
              <a:ext uri="{FF2B5EF4-FFF2-40B4-BE49-F238E27FC236}">
                <a16:creationId xmlns:a16="http://schemas.microsoft.com/office/drawing/2014/main" id="{65C08CE1-7299-42F7-B6E6-17E595CC1653}"/>
              </a:ext>
            </a:extLst>
          </p:cNvPr>
          <p:cNvPicPr>
            <a:picLocks noGrp="1" noChangeAspect="1"/>
          </p:cNvPicPr>
          <p:nvPr>
            <p:ph idx="1"/>
          </p:nvPr>
        </p:nvPicPr>
        <p:blipFill>
          <a:blip r:embed="rId4"/>
          <a:stretch>
            <a:fillRect/>
          </a:stretch>
        </p:blipFill>
        <p:spPr>
          <a:xfrm>
            <a:off x="262872" y="1718041"/>
            <a:ext cx="3423916" cy="1686278"/>
          </a:xfrm>
          <a:prstGeom prst="rect">
            <a:avLst/>
          </a:prstGeom>
        </p:spPr>
      </p:pic>
      <p:cxnSp>
        <p:nvCxnSpPr>
          <p:cNvPr id="31" name="Straight Connector 3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240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8B352-7C12-4B5F-BCF2-7FDA1E49BA3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Contd..</a:t>
            </a:r>
          </a:p>
        </p:txBody>
      </p:sp>
      <p:pic>
        <p:nvPicPr>
          <p:cNvPr id="4" name="Picture 4">
            <a:extLst>
              <a:ext uri="{FF2B5EF4-FFF2-40B4-BE49-F238E27FC236}">
                <a16:creationId xmlns:a16="http://schemas.microsoft.com/office/drawing/2014/main" id="{A51FD2B1-DD92-49D7-BB46-2954CFC5B08A}"/>
              </a:ext>
            </a:extLst>
          </p:cNvPr>
          <p:cNvPicPr>
            <a:picLocks noGrp="1" noChangeAspect="1"/>
          </p:cNvPicPr>
          <p:nvPr>
            <p:ph idx="1"/>
          </p:nvPr>
        </p:nvPicPr>
        <p:blipFill>
          <a:blip r:embed="rId2"/>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70408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DB7DC-5EEA-420D-B0C9-6AD5CEECAB6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Contd..</a:t>
            </a:r>
          </a:p>
        </p:txBody>
      </p:sp>
      <p:pic>
        <p:nvPicPr>
          <p:cNvPr id="4" name="Picture 4" descr="Graphical user interface, application&#10;&#10;Description automatically generated">
            <a:extLst>
              <a:ext uri="{FF2B5EF4-FFF2-40B4-BE49-F238E27FC236}">
                <a16:creationId xmlns:a16="http://schemas.microsoft.com/office/drawing/2014/main" id="{AF3B294D-1643-4D0E-882F-5D6A1528EA28}"/>
              </a:ext>
            </a:extLst>
          </p:cNvPr>
          <p:cNvPicPr>
            <a:picLocks noGrp="1" noChangeAspect="1"/>
          </p:cNvPicPr>
          <p:nvPr>
            <p:ph idx="1"/>
          </p:nvPr>
        </p:nvPicPr>
        <p:blipFill>
          <a:blip r:embed="rId2"/>
          <a:stretch>
            <a:fillRect/>
          </a:stretch>
        </p:blipFill>
        <p:spPr>
          <a:xfrm>
            <a:off x="4777316" y="1512288"/>
            <a:ext cx="6780700" cy="3831094"/>
          </a:xfrm>
          <a:prstGeom prst="rect">
            <a:avLst/>
          </a:prstGeom>
        </p:spPr>
      </p:pic>
    </p:spTree>
    <p:extLst>
      <p:ext uri="{BB962C8B-B14F-4D97-AF65-F5344CB8AC3E}">
        <p14:creationId xmlns:p14="http://schemas.microsoft.com/office/powerpoint/2010/main" val="45259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E27B46E7-A47F-4E53-8B84-E8A0FAE7E2E4}"/>
              </a:ext>
            </a:extLst>
          </p:cNvPr>
          <p:cNvPicPr>
            <a:picLocks noGrp="1" noChangeAspect="1"/>
          </p:cNvPicPr>
          <p:nvPr>
            <p:ph idx="1"/>
          </p:nvPr>
        </p:nvPicPr>
        <p:blipFill>
          <a:blip r:embed="rId2"/>
          <a:stretch>
            <a:fillRect/>
          </a:stretch>
        </p:blipFill>
        <p:spPr>
          <a:xfrm>
            <a:off x="5348288" y="469900"/>
            <a:ext cx="6205538" cy="2336800"/>
          </a:xfrm>
        </p:spPr>
      </p:pic>
      <p:pic>
        <p:nvPicPr>
          <p:cNvPr id="5" name="Picture 5" descr="Graphical user interface, application&#10;&#10;Description automatically generated">
            <a:extLst>
              <a:ext uri="{FF2B5EF4-FFF2-40B4-BE49-F238E27FC236}">
                <a16:creationId xmlns:a16="http://schemas.microsoft.com/office/drawing/2014/main" id="{B15DC1A3-76D6-4F26-835F-53B561088852}"/>
              </a:ext>
            </a:extLst>
          </p:cNvPr>
          <p:cNvPicPr>
            <a:picLocks noChangeAspect="1"/>
          </p:cNvPicPr>
          <p:nvPr/>
        </p:nvPicPr>
        <p:blipFill>
          <a:blip r:embed="rId3"/>
          <a:stretch>
            <a:fillRect/>
          </a:stretch>
        </p:blipFill>
        <p:spPr>
          <a:xfrm>
            <a:off x="5348288" y="2878138"/>
            <a:ext cx="6205538" cy="3476625"/>
          </a:xfrm>
          <a:prstGeom prst="rect">
            <a:avLst/>
          </a:prstGeom>
        </p:spPr>
      </p:pic>
      <p:sp>
        <p:nvSpPr>
          <p:cNvPr id="2" name="Title 1">
            <a:extLst>
              <a:ext uri="{FF2B5EF4-FFF2-40B4-BE49-F238E27FC236}">
                <a16:creationId xmlns:a16="http://schemas.microsoft.com/office/drawing/2014/main" id="{602440F6-5723-46F3-86BA-71BE86AED2EA}"/>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Contd..</a:t>
            </a:r>
            <a:endParaRPr lang="en-US">
              <a:solidFill>
                <a:srgbClr val="FFFFFF"/>
              </a:solidFill>
            </a:endParaRPr>
          </a:p>
        </p:txBody>
      </p:sp>
    </p:spTree>
    <p:extLst>
      <p:ext uri="{BB962C8B-B14F-4D97-AF65-F5344CB8AC3E}">
        <p14:creationId xmlns:p14="http://schemas.microsoft.com/office/powerpoint/2010/main" val="177457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4DB99-7383-48D9-8ADC-D5A0C1F547C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Contd..</a:t>
            </a:r>
          </a:p>
        </p:txBody>
      </p:sp>
      <p:pic>
        <p:nvPicPr>
          <p:cNvPr id="4" name="Picture 4" descr="Timeline&#10;&#10;Description automatically generated">
            <a:extLst>
              <a:ext uri="{FF2B5EF4-FFF2-40B4-BE49-F238E27FC236}">
                <a16:creationId xmlns:a16="http://schemas.microsoft.com/office/drawing/2014/main" id="{14127AF6-DBE4-421C-8693-8F184086DBC9}"/>
              </a:ext>
            </a:extLst>
          </p:cNvPr>
          <p:cNvPicPr>
            <a:picLocks noGrp="1" noChangeAspect="1"/>
          </p:cNvPicPr>
          <p:nvPr>
            <p:ph idx="1"/>
          </p:nvPr>
        </p:nvPicPr>
        <p:blipFill>
          <a:blip r:embed="rId2"/>
          <a:stretch>
            <a:fillRect/>
          </a:stretch>
        </p:blipFill>
        <p:spPr>
          <a:xfrm>
            <a:off x="320040" y="765253"/>
            <a:ext cx="5455917" cy="3082592"/>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CC610003-B137-4D5F-A94C-15F682D7749D}"/>
              </a:ext>
            </a:extLst>
          </p:cNvPr>
          <p:cNvPicPr>
            <a:picLocks noChangeAspect="1"/>
          </p:cNvPicPr>
          <p:nvPr/>
        </p:nvPicPr>
        <p:blipFill>
          <a:blip r:embed="rId3"/>
          <a:stretch>
            <a:fillRect/>
          </a:stretch>
        </p:blipFill>
        <p:spPr>
          <a:xfrm>
            <a:off x="6416043" y="765253"/>
            <a:ext cx="5455917" cy="3082592"/>
          </a:xfrm>
          <a:prstGeom prst="rect">
            <a:avLst/>
          </a:prstGeom>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35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10B8C-7268-42A4-9D54-24CEA144086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Contd..</a:t>
            </a:r>
          </a:p>
        </p:txBody>
      </p:sp>
      <p:pic>
        <p:nvPicPr>
          <p:cNvPr id="4" name="Picture 4" descr="Graphical user interface, text, application&#10;&#10;Description automatically generated">
            <a:extLst>
              <a:ext uri="{FF2B5EF4-FFF2-40B4-BE49-F238E27FC236}">
                <a16:creationId xmlns:a16="http://schemas.microsoft.com/office/drawing/2014/main" id="{D846F27D-A10E-4671-B4EE-52522CD6B256}"/>
              </a:ext>
            </a:extLst>
          </p:cNvPr>
          <p:cNvPicPr>
            <a:picLocks noGrp="1" noChangeAspect="1"/>
          </p:cNvPicPr>
          <p:nvPr>
            <p:ph idx="1"/>
          </p:nvPr>
        </p:nvPicPr>
        <p:blipFill>
          <a:blip r:embed="rId2"/>
          <a:stretch>
            <a:fillRect/>
          </a:stretch>
        </p:blipFill>
        <p:spPr>
          <a:xfrm>
            <a:off x="4777316" y="1512288"/>
            <a:ext cx="6780700" cy="3831094"/>
          </a:xfrm>
          <a:prstGeom prst="rect">
            <a:avLst/>
          </a:prstGeom>
        </p:spPr>
      </p:pic>
    </p:spTree>
    <p:extLst>
      <p:ext uri="{BB962C8B-B14F-4D97-AF65-F5344CB8AC3E}">
        <p14:creationId xmlns:p14="http://schemas.microsoft.com/office/powerpoint/2010/main" val="2952170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2" descr="A picture containing logo&#10;&#10;Description automatically generated">
            <a:extLst>
              <a:ext uri="{FF2B5EF4-FFF2-40B4-BE49-F238E27FC236}">
                <a16:creationId xmlns:a16="http://schemas.microsoft.com/office/drawing/2014/main" id="{5107CB48-20FE-4637-B889-477AB3724CB1}"/>
              </a:ext>
            </a:extLst>
          </p:cNvPr>
          <p:cNvPicPr>
            <a:picLocks noChangeAspect="1"/>
          </p:cNvPicPr>
          <p:nvPr/>
        </p:nvPicPr>
        <p:blipFill rotWithShape="1">
          <a:blip r:embed="rId2"/>
          <a:srcRect l="4928" r="2158" b="1"/>
          <a:stretch/>
        </p:blipFill>
        <p:spPr>
          <a:xfrm>
            <a:off x="321733" y="321733"/>
            <a:ext cx="11548534" cy="6214534"/>
          </a:xfrm>
          <a:prstGeom prst="rect">
            <a:avLst/>
          </a:prstGeom>
        </p:spPr>
      </p:pic>
    </p:spTree>
    <p:extLst>
      <p:ext uri="{BB962C8B-B14F-4D97-AF65-F5344CB8AC3E}">
        <p14:creationId xmlns:p14="http://schemas.microsoft.com/office/powerpoint/2010/main" val="35988590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55E56-3D52-4E1A-8740-651514F5AAA5}"/>
              </a:ext>
            </a:extLst>
          </p:cNvPr>
          <p:cNvSpPr>
            <a:spLocks noGrp="1"/>
          </p:cNvSpPr>
          <p:nvPr>
            <p:ph type="title"/>
          </p:nvPr>
        </p:nvSpPr>
        <p:spPr>
          <a:xfrm>
            <a:off x="589560" y="856180"/>
            <a:ext cx="4560584" cy="1128068"/>
          </a:xfrm>
        </p:spPr>
        <p:txBody>
          <a:bodyPr anchor="ctr">
            <a:normAutofit/>
          </a:bodyPr>
          <a:lstStyle/>
          <a:p>
            <a:r>
              <a:rPr lang="en-US" sz="4000">
                <a:cs typeface="Calibri Light"/>
              </a:rPr>
              <a:t>TEAM MEMBERS</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F0AB78-2BF5-4CE5-8B71-8B74C860E9C3}"/>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buNone/>
            </a:pPr>
            <a:r>
              <a:rPr lang="en-US" sz="2000">
                <a:latin typeface="Times"/>
                <a:cs typeface="Times"/>
              </a:rPr>
              <a:t>1. SANAL MISHRA</a:t>
            </a:r>
            <a:endParaRPr lang="en-US" sz="2000">
              <a:ea typeface="+mn-lt"/>
              <a:cs typeface="+mn-lt"/>
            </a:endParaRPr>
          </a:p>
          <a:p>
            <a:pPr marL="0" indent="0">
              <a:buNone/>
            </a:pPr>
            <a:r>
              <a:rPr lang="en-US" sz="2000">
                <a:latin typeface="Times"/>
                <a:cs typeface="Times"/>
              </a:rPr>
              <a:t>2.SARVENDRA KR.SINGH</a:t>
            </a:r>
            <a:endParaRPr lang="en-US" sz="2000">
              <a:ea typeface="+mn-lt"/>
              <a:cs typeface="+mn-lt"/>
            </a:endParaRPr>
          </a:p>
          <a:p>
            <a:pPr marL="0" indent="0">
              <a:buNone/>
            </a:pPr>
            <a:r>
              <a:rPr lang="en-US" sz="2000">
                <a:latin typeface="Times"/>
                <a:cs typeface="Times"/>
              </a:rPr>
              <a:t>3.PRABHAT KR. SINGH</a:t>
            </a:r>
            <a:endParaRPr lang="en-US" sz="2000">
              <a:ea typeface="+mn-lt"/>
              <a:cs typeface="+mn-lt"/>
            </a:endParaRPr>
          </a:p>
          <a:p>
            <a:pPr marL="0" indent="0">
              <a:buNone/>
            </a:pPr>
            <a:r>
              <a:rPr lang="en-US" sz="2000">
                <a:latin typeface="Times"/>
                <a:cs typeface="Times"/>
              </a:rPr>
              <a:t>4.YASH SINGH</a:t>
            </a:r>
          </a:p>
          <a:p>
            <a:pPr marL="0" indent="0">
              <a:buNone/>
            </a:pPr>
            <a:endParaRPr lang="en-US" sz="2000">
              <a:latin typeface="Times"/>
              <a:cs typeface="Times"/>
            </a:endParaRPr>
          </a:p>
          <a:p>
            <a:pPr marL="0" indent="0">
              <a:buNone/>
            </a:pPr>
            <a:r>
              <a:rPr lang="en-US" sz="2000" b="1">
                <a:latin typeface="Times"/>
                <a:cs typeface="Times"/>
              </a:rPr>
              <a:t>Mentor: Mr. PANKAJ KAPOOR</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06310378-83B9-40DC-AAA2-636A575B2623}"/>
              </a:ext>
            </a:extLst>
          </p:cNvPr>
          <p:cNvPicPr>
            <a:picLocks noChangeAspect="1"/>
          </p:cNvPicPr>
          <p:nvPr/>
        </p:nvPicPr>
        <p:blipFill rotWithShape="1">
          <a:blip r:embed="rId2"/>
          <a:srcRect l="380" r="2132" b="-3"/>
          <a:stretch/>
        </p:blipFill>
        <p:spPr>
          <a:xfrm>
            <a:off x="5977788" y="799352"/>
            <a:ext cx="5425410" cy="5259296"/>
          </a:xfrm>
          <a:prstGeom prst="rect">
            <a:avLst/>
          </a:prstGeom>
        </p:spPr>
      </p:pic>
    </p:spTree>
    <p:extLst>
      <p:ext uri="{BB962C8B-B14F-4D97-AF65-F5344CB8AC3E}">
        <p14:creationId xmlns:p14="http://schemas.microsoft.com/office/powerpoint/2010/main" val="17133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person, wall, person, posing&#10;&#10;Description automatically generated">
            <a:extLst>
              <a:ext uri="{FF2B5EF4-FFF2-40B4-BE49-F238E27FC236}">
                <a16:creationId xmlns:a16="http://schemas.microsoft.com/office/drawing/2014/main" id="{4EA0057E-0CBA-4798-A06A-C4E92980F863}"/>
              </a:ext>
            </a:extLst>
          </p:cNvPr>
          <p:cNvPicPr>
            <a:picLocks noChangeAspect="1"/>
          </p:cNvPicPr>
          <p:nvPr/>
        </p:nvPicPr>
        <p:blipFill rotWithShape="1">
          <a:blip r:embed="rId2"/>
          <a:srcRect l="19718" r="13465" b="-1"/>
          <a:stretch/>
        </p:blipFill>
        <p:spPr>
          <a:xfrm>
            <a:off x="4117521" y="10"/>
            <a:ext cx="8074479" cy="6857990"/>
          </a:xfrm>
          <a:prstGeom prst="rect">
            <a:avLst/>
          </a:prstGeom>
        </p:spPr>
      </p:pic>
      <p:sp>
        <p:nvSpPr>
          <p:cNvPr id="21" name="Freeform: Shape 2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B0764C-FD3D-4921-B064-984060D39738}"/>
              </a:ext>
            </a:extLst>
          </p:cNvPr>
          <p:cNvSpPr>
            <a:spLocks noGrp="1"/>
          </p:cNvSpPr>
          <p:nvPr>
            <p:ph type="title"/>
          </p:nvPr>
        </p:nvSpPr>
        <p:spPr>
          <a:xfrm>
            <a:off x="804672" y="365125"/>
            <a:ext cx="5266155" cy="1325563"/>
          </a:xfrm>
        </p:spPr>
        <p:txBody>
          <a:bodyPr>
            <a:normAutofit/>
          </a:bodyPr>
          <a:lstStyle/>
          <a:p>
            <a:r>
              <a:rPr lang="en-US">
                <a:cs typeface="Calibri Light"/>
              </a:rPr>
              <a:t>What Is This Project?</a:t>
            </a:r>
            <a:endParaRPr lang="en-US"/>
          </a:p>
        </p:txBody>
      </p:sp>
      <p:sp>
        <p:nvSpPr>
          <p:cNvPr id="3" name="Content Placeholder 2">
            <a:extLst>
              <a:ext uri="{FF2B5EF4-FFF2-40B4-BE49-F238E27FC236}">
                <a16:creationId xmlns:a16="http://schemas.microsoft.com/office/drawing/2014/main" id="{5696828B-DE28-4436-8A10-AFD5F5625EEB}"/>
              </a:ext>
            </a:extLst>
          </p:cNvPr>
          <p:cNvSpPr>
            <a:spLocks noGrp="1"/>
          </p:cNvSpPr>
          <p:nvPr>
            <p:ph idx="1"/>
          </p:nvPr>
        </p:nvSpPr>
        <p:spPr>
          <a:xfrm>
            <a:off x="804672" y="2022601"/>
            <a:ext cx="3941499" cy="4154361"/>
          </a:xfrm>
        </p:spPr>
        <p:txBody>
          <a:bodyPr vert="horz" lIns="91440" tIns="45720" rIns="91440" bIns="45720" rtlCol="0">
            <a:normAutofit/>
          </a:bodyPr>
          <a:lstStyle/>
          <a:p>
            <a:r>
              <a:rPr lang="en-US" sz="1400">
                <a:ea typeface="+mn-lt"/>
                <a:cs typeface="+mn-lt"/>
              </a:rPr>
              <a:t>As we all know that the current situation is so harsh and full of negativity. This pandemic has taken our life aside from the normal track. It is affecting mentally and physically every human from teenagers to adult one.</a:t>
            </a:r>
          </a:p>
          <a:p>
            <a:r>
              <a:rPr lang="en-US" sz="1400">
                <a:ea typeface="+mn-lt"/>
                <a:cs typeface="+mn-lt"/>
              </a:rPr>
              <a:t> According to the survey, 61% of Indians are angry and depressed due to this pandemic. So the only way to reattain the mental piece and physical fitness is yoga. </a:t>
            </a:r>
          </a:p>
          <a:p>
            <a:r>
              <a:rPr lang="en-US" sz="1400">
                <a:ea typeface="+mn-lt"/>
                <a:cs typeface="+mn-lt"/>
              </a:rPr>
              <a:t>Yoga leads to the union of individual consciousness with that of the universal consciousness, indicating a perfect harmony between the mind and body, man and nature. </a:t>
            </a:r>
          </a:p>
          <a:p>
            <a:r>
              <a:rPr lang="en-US" sz="1400">
                <a:ea typeface="+mn-lt"/>
                <a:cs typeface="+mn-lt"/>
              </a:rPr>
              <a:t>So, our project is a Yoga website giving information about various types of yoga and providing courses to the users in the presence of the yoga trainers to avoid physical injuries.</a:t>
            </a:r>
            <a:endParaRPr lang="en-US" sz="1400">
              <a:cs typeface="Calibri"/>
            </a:endParaRPr>
          </a:p>
        </p:txBody>
      </p:sp>
    </p:spTree>
    <p:extLst>
      <p:ext uri="{BB962C8B-B14F-4D97-AF65-F5344CB8AC3E}">
        <p14:creationId xmlns:p14="http://schemas.microsoft.com/office/powerpoint/2010/main" val="18445996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38536B-6848-4271-B9F0-288ACE80FE77}"/>
              </a:ext>
            </a:extLst>
          </p:cNvPr>
          <p:cNvSpPr>
            <a:spLocks noGrp="1"/>
          </p:cNvSpPr>
          <p:nvPr>
            <p:ph type="title"/>
          </p:nvPr>
        </p:nvSpPr>
        <p:spPr>
          <a:xfrm>
            <a:off x="833002" y="448253"/>
            <a:ext cx="10520702" cy="1325563"/>
          </a:xfrm>
        </p:spPr>
        <p:txBody>
          <a:bodyPr>
            <a:normAutofit/>
          </a:bodyPr>
          <a:lstStyle/>
          <a:p>
            <a:r>
              <a:rPr lang="en-US">
                <a:cs typeface="Calibri Light"/>
              </a:rPr>
              <a:t>What Is MERN STACK?</a:t>
            </a:r>
            <a:endParaRPr lang="en-US"/>
          </a:p>
        </p:txBody>
      </p:sp>
      <p:sp>
        <p:nvSpPr>
          <p:cNvPr id="3" name="Content Placeholder 2">
            <a:extLst>
              <a:ext uri="{FF2B5EF4-FFF2-40B4-BE49-F238E27FC236}">
                <a16:creationId xmlns:a16="http://schemas.microsoft.com/office/drawing/2014/main" id="{9DFEAB56-12D6-41D6-9C13-85738CD4EB7D}"/>
              </a:ext>
            </a:extLst>
          </p:cNvPr>
          <p:cNvSpPr>
            <a:spLocks noGrp="1"/>
          </p:cNvSpPr>
          <p:nvPr>
            <p:ph idx="1"/>
          </p:nvPr>
        </p:nvSpPr>
        <p:spPr>
          <a:xfrm>
            <a:off x="838200" y="2191807"/>
            <a:ext cx="4936067" cy="3985155"/>
          </a:xfrm>
        </p:spPr>
        <p:txBody>
          <a:bodyPr vert="horz" lIns="91440" tIns="45720" rIns="91440" bIns="45720" rtlCol="0">
            <a:normAutofit/>
          </a:bodyPr>
          <a:lstStyle/>
          <a:p>
            <a:r>
              <a:rPr lang="en-US" sz="2000">
                <a:ea typeface="+mn-lt"/>
                <a:cs typeface="+mn-lt"/>
              </a:rPr>
              <a:t>The </a:t>
            </a:r>
            <a:r>
              <a:rPr lang="en-US" sz="2000" b="1">
                <a:ea typeface="+mn-lt"/>
                <a:cs typeface="+mn-lt"/>
              </a:rPr>
              <a:t>MERN stack is</a:t>
            </a:r>
            <a:r>
              <a:rPr lang="en-US" sz="2000">
                <a:ea typeface="+mn-lt"/>
                <a:cs typeface="+mn-lt"/>
              </a:rPr>
              <a:t> a JavaScript </a:t>
            </a:r>
            <a:r>
              <a:rPr lang="en-US" sz="2000" b="1">
                <a:ea typeface="+mn-lt"/>
                <a:cs typeface="+mn-lt"/>
              </a:rPr>
              <a:t>stack</a:t>
            </a:r>
            <a:r>
              <a:rPr lang="en-US" sz="2000">
                <a:ea typeface="+mn-lt"/>
                <a:cs typeface="+mn-lt"/>
              </a:rPr>
              <a:t> that's designed to make the development process smoother. </a:t>
            </a:r>
            <a:r>
              <a:rPr lang="en-US" sz="2000" b="1">
                <a:ea typeface="+mn-lt"/>
                <a:cs typeface="+mn-lt"/>
              </a:rPr>
              <a:t>MERN</a:t>
            </a:r>
            <a:r>
              <a:rPr lang="en-US" sz="2000">
                <a:ea typeface="+mn-lt"/>
                <a:cs typeface="+mn-lt"/>
              </a:rPr>
              <a:t> includes four open-source components: MongoDB, Express, React, and Node.js. </a:t>
            </a:r>
          </a:p>
          <a:p>
            <a:r>
              <a:rPr lang="en-US" sz="2000">
                <a:ea typeface="+mn-lt"/>
                <a:cs typeface="+mn-lt"/>
              </a:rPr>
              <a:t>These components provide an end-to-end framework for developers to work in.</a:t>
            </a:r>
            <a:endParaRPr lang="en-US" sz="2000">
              <a:cs typeface="Calibri"/>
            </a:endParaRPr>
          </a:p>
        </p:txBody>
      </p:sp>
      <p:pic>
        <p:nvPicPr>
          <p:cNvPr id="5" name="Picture 5" descr="A picture containing diagram&#10;&#10;Description automatically generated">
            <a:extLst>
              <a:ext uri="{FF2B5EF4-FFF2-40B4-BE49-F238E27FC236}">
                <a16:creationId xmlns:a16="http://schemas.microsoft.com/office/drawing/2014/main" id="{3BA02DF2-C66E-40CA-B5AA-389C92E80B3C}"/>
              </a:ext>
            </a:extLst>
          </p:cNvPr>
          <p:cNvPicPr>
            <a:picLocks noChangeAspect="1"/>
          </p:cNvPicPr>
          <p:nvPr/>
        </p:nvPicPr>
        <p:blipFill>
          <a:blip r:embed="rId2"/>
          <a:stretch>
            <a:fillRect/>
          </a:stretch>
        </p:blipFill>
        <p:spPr>
          <a:xfrm>
            <a:off x="6417734" y="2425946"/>
            <a:ext cx="4935970" cy="3516878"/>
          </a:xfrm>
          <a:prstGeom prst="rect">
            <a:avLst/>
          </a:prstGeom>
        </p:spPr>
      </p:pic>
    </p:spTree>
    <p:extLst>
      <p:ext uri="{BB962C8B-B14F-4D97-AF65-F5344CB8AC3E}">
        <p14:creationId xmlns:p14="http://schemas.microsoft.com/office/powerpoint/2010/main" val="37893647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0806A8-CD64-40F8-9211-02C99C496AC9}"/>
              </a:ext>
            </a:extLst>
          </p:cNvPr>
          <p:cNvSpPr>
            <a:spLocks noGrp="1"/>
          </p:cNvSpPr>
          <p:nvPr>
            <p:ph type="title"/>
          </p:nvPr>
        </p:nvSpPr>
        <p:spPr>
          <a:xfrm>
            <a:off x="833002" y="448253"/>
            <a:ext cx="10520702" cy="1325563"/>
          </a:xfrm>
        </p:spPr>
        <p:txBody>
          <a:bodyPr>
            <a:normAutofit/>
          </a:bodyPr>
          <a:lstStyle/>
          <a:p>
            <a:r>
              <a:rPr lang="en-US">
                <a:ea typeface="+mj-lt"/>
                <a:cs typeface="+mj-lt"/>
              </a:rPr>
              <a:t>MongoDB: Cross-platform Document-Oriented Database</a:t>
            </a:r>
            <a:endParaRPr lang="en-US"/>
          </a:p>
        </p:txBody>
      </p:sp>
      <p:sp>
        <p:nvSpPr>
          <p:cNvPr id="3" name="Content Placeholder 2">
            <a:extLst>
              <a:ext uri="{FF2B5EF4-FFF2-40B4-BE49-F238E27FC236}">
                <a16:creationId xmlns:a16="http://schemas.microsoft.com/office/drawing/2014/main" id="{F1C87A93-6793-4C5C-BDEF-2935E19FE025}"/>
              </a:ext>
            </a:extLst>
          </p:cNvPr>
          <p:cNvSpPr>
            <a:spLocks noGrp="1"/>
          </p:cNvSpPr>
          <p:nvPr>
            <p:ph idx="1"/>
          </p:nvPr>
        </p:nvSpPr>
        <p:spPr>
          <a:xfrm>
            <a:off x="838200" y="2191807"/>
            <a:ext cx="4936067" cy="3985155"/>
          </a:xfrm>
        </p:spPr>
        <p:txBody>
          <a:bodyPr vert="horz" lIns="91440" tIns="45720" rIns="91440" bIns="45720" rtlCol="0">
            <a:normAutofit/>
          </a:bodyPr>
          <a:lstStyle/>
          <a:p>
            <a:r>
              <a:rPr lang="en-US" sz="1700">
                <a:ea typeface="+mn-lt"/>
                <a:cs typeface="+mn-lt"/>
              </a:rPr>
              <a:t>MongoDB is a NoSQL database where each record is a document comprising of key-value pairs that are similar to JSON (JavaScript Object Notation) objects. </a:t>
            </a:r>
          </a:p>
          <a:p>
            <a:r>
              <a:rPr lang="en-US" sz="1700">
                <a:ea typeface="+mn-lt"/>
                <a:cs typeface="+mn-lt"/>
              </a:rPr>
              <a:t>MongoDB is flexible and allows its users to create schema, databases, tables, etc. Documents that are identifiable by a primary key make up the basic unit of MongoDB. </a:t>
            </a:r>
          </a:p>
          <a:p>
            <a:r>
              <a:rPr lang="en-US" sz="1700">
                <a:ea typeface="+mn-lt"/>
                <a:cs typeface="+mn-lt"/>
              </a:rPr>
              <a:t>Once MongoDB is installed, users can make use of Mongo shell as well. Mongo shell provides a JavaScript interface through which the users can interact and carry out operations (eg: querying, updating records, deleting records).</a:t>
            </a:r>
            <a:endParaRPr lang="en-US" sz="1700">
              <a:cs typeface="Calibri"/>
            </a:endParaRPr>
          </a:p>
        </p:txBody>
      </p:sp>
      <p:pic>
        <p:nvPicPr>
          <p:cNvPr id="5" name="Picture 5">
            <a:extLst>
              <a:ext uri="{FF2B5EF4-FFF2-40B4-BE49-F238E27FC236}">
                <a16:creationId xmlns:a16="http://schemas.microsoft.com/office/drawing/2014/main" id="{FD85C5F0-6070-4F31-9668-86672CBF30D4}"/>
              </a:ext>
            </a:extLst>
          </p:cNvPr>
          <p:cNvPicPr>
            <a:picLocks noChangeAspect="1"/>
          </p:cNvPicPr>
          <p:nvPr/>
        </p:nvPicPr>
        <p:blipFill>
          <a:blip r:embed="rId2"/>
          <a:stretch>
            <a:fillRect/>
          </a:stretch>
        </p:blipFill>
        <p:spPr>
          <a:xfrm>
            <a:off x="6417734" y="2857843"/>
            <a:ext cx="4935970" cy="2653083"/>
          </a:xfrm>
          <a:prstGeom prst="rect">
            <a:avLst/>
          </a:prstGeom>
        </p:spPr>
      </p:pic>
    </p:spTree>
    <p:extLst>
      <p:ext uri="{BB962C8B-B14F-4D97-AF65-F5344CB8AC3E}">
        <p14:creationId xmlns:p14="http://schemas.microsoft.com/office/powerpoint/2010/main" val="41467780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14775C-3EDC-4751-8D4E-D96DFD1285C3}"/>
              </a:ext>
            </a:extLst>
          </p:cNvPr>
          <p:cNvSpPr>
            <a:spLocks noGrp="1"/>
          </p:cNvSpPr>
          <p:nvPr>
            <p:ph type="title"/>
          </p:nvPr>
        </p:nvSpPr>
        <p:spPr>
          <a:xfrm>
            <a:off x="833002" y="448253"/>
            <a:ext cx="10520702" cy="1325563"/>
          </a:xfrm>
        </p:spPr>
        <p:txBody>
          <a:bodyPr>
            <a:normAutofit/>
          </a:bodyPr>
          <a:lstStyle/>
          <a:p>
            <a:r>
              <a:rPr lang="en-US">
                <a:ea typeface="+mj-lt"/>
                <a:cs typeface="+mj-lt"/>
              </a:rPr>
              <a:t>Express: Back-End Framework</a:t>
            </a:r>
            <a:endParaRPr lang="en-US"/>
          </a:p>
        </p:txBody>
      </p:sp>
      <p:sp>
        <p:nvSpPr>
          <p:cNvPr id="3" name="Content Placeholder 2">
            <a:extLst>
              <a:ext uri="{FF2B5EF4-FFF2-40B4-BE49-F238E27FC236}">
                <a16:creationId xmlns:a16="http://schemas.microsoft.com/office/drawing/2014/main" id="{207C171A-86DF-4C3D-8C3C-4CB813F91A3C}"/>
              </a:ext>
            </a:extLst>
          </p:cNvPr>
          <p:cNvSpPr>
            <a:spLocks noGrp="1"/>
          </p:cNvSpPr>
          <p:nvPr>
            <p:ph idx="1"/>
          </p:nvPr>
        </p:nvSpPr>
        <p:spPr>
          <a:xfrm>
            <a:off x="838200" y="2191807"/>
            <a:ext cx="4936067" cy="3985155"/>
          </a:xfrm>
        </p:spPr>
        <p:txBody>
          <a:bodyPr vert="horz" lIns="91440" tIns="45720" rIns="91440" bIns="45720" rtlCol="0">
            <a:normAutofit/>
          </a:bodyPr>
          <a:lstStyle/>
          <a:p>
            <a:r>
              <a:rPr lang="en-US" sz="2000">
                <a:ea typeface="+mn-lt"/>
                <a:cs typeface="+mn-lt"/>
              </a:rPr>
              <a:t>Express is a Node.js framework. Rather than writing the code using Node.js and creating loads of Node modules.</a:t>
            </a:r>
          </a:p>
          <a:p>
            <a:r>
              <a:rPr lang="en-US" sz="2000">
                <a:ea typeface="+mn-lt"/>
                <a:cs typeface="+mn-lt"/>
              </a:rPr>
              <a:t>Express makes it simpler and easier to write the back-end code. </a:t>
            </a:r>
          </a:p>
          <a:p>
            <a:r>
              <a:rPr lang="en-US" sz="2000">
                <a:ea typeface="+mn-lt"/>
                <a:cs typeface="+mn-lt"/>
              </a:rPr>
              <a:t>Express helps in designing great web applications and APIs.</a:t>
            </a:r>
          </a:p>
          <a:p>
            <a:r>
              <a:rPr lang="en-US" sz="2000">
                <a:ea typeface="+mn-lt"/>
                <a:cs typeface="+mn-lt"/>
              </a:rPr>
              <a:t> Express supports many middlewares which makes the code shorter and easier to write.</a:t>
            </a:r>
            <a:endParaRPr lang="en-US" sz="2000">
              <a:cs typeface="Calibri"/>
            </a:endParaRPr>
          </a:p>
        </p:txBody>
      </p:sp>
      <p:pic>
        <p:nvPicPr>
          <p:cNvPr id="4" name="Picture 4">
            <a:extLst>
              <a:ext uri="{FF2B5EF4-FFF2-40B4-BE49-F238E27FC236}">
                <a16:creationId xmlns:a16="http://schemas.microsoft.com/office/drawing/2014/main" id="{72467D8D-8BB2-4559-9572-82EB8176BC10}"/>
              </a:ext>
            </a:extLst>
          </p:cNvPr>
          <p:cNvPicPr>
            <a:picLocks noChangeAspect="1"/>
          </p:cNvPicPr>
          <p:nvPr/>
        </p:nvPicPr>
        <p:blipFill>
          <a:blip r:embed="rId2"/>
          <a:stretch>
            <a:fillRect/>
          </a:stretch>
        </p:blipFill>
        <p:spPr>
          <a:xfrm>
            <a:off x="6417734" y="2641895"/>
            <a:ext cx="4935970" cy="3084980"/>
          </a:xfrm>
          <a:prstGeom prst="rect">
            <a:avLst/>
          </a:prstGeom>
        </p:spPr>
      </p:pic>
    </p:spTree>
    <p:extLst>
      <p:ext uri="{BB962C8B-B14F-4D97-AF65-F5344CB8AC3E}">
        <p14:creationId xmlns:p14="http://schemas.microsoft.com/office/powerpoint/2010/main" val="29069714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37EAA0-12E0-4DDE-AA3E-2B250B3491A8}"/>
              </a:ext>
            </a:extLst>
          </p:cNvPr>
          <p:cNvSpPr>
            <a:spLocks noGrp="1"/>
          </p:cNvSpPr>
          <p:nvPr>
            <p:ph type="title"/>
          </p:nvPr>
        </p:nvSpPr>
        <p:spPr>
          <a:xfrm>
            <a:off x="833002" y="448253"/>
            <a:ext cx="10520702" cy="1325563"/>
          </a:xfrm>
        </p:spPr>
        <p:txBody>
          <a:bodyPr>
            <a:normAutofit/>
          </a:bodyPr>
          <a:lstStyle/>
          <a:p>
            <a:r>
              <a:rPr lang="en-US">
                <a:ea typeface="+mj-lt"/>
                <a:cs typeface="+mj-lt"/>
              </a:rPr>
              <a:t>React: Front-End Library</a:t>
            </a:r>
            <a:endParaRPr lang="en-US">
              <a:cs typeface="Calibri Light" panose="020F0302020204030204"/>
            </a:endParaRPr>
          </a:p>
        </p:txBody>
      </p:sp>
      <p:sp>
        <p:nvSpPr>
          <p:cNvPr id="3" name="Content Placeholder 2">
            <a:extLst>
              <a:ext uri="{FF2B5EF4-FFF2-40B4-BE49-F238E27FC236}">
                <a16:creationId xmlns:a16="http://schemas.microsoft.com/office/drawing/2014/main" id="{199F090C-1DEE-4936-9D72-A4C2F35DFDC2}"/>
              </a:ext>
            </a:extLst>
          </p:cNvPr>
          <p:cNvSpPr>
            <a:spLocks noGrp="1"/>
          </p:cNvSpPr>
          <p:nvPr>
            <p:ph idx="1"/>
          </p:nvPr>
        </p:nvSpPr>
        <p:spPr>
          <a:xfrm>
            <a:off x="838200" y="2191807"/>
            <a:ext cx="4936067" cy="3985155"/>
          </a:xfrm>
        </p:spPr>
        <p:txBody>
          <a:bodyPr vert="horz" lIns="91440" tIns="45720" rIns="91440" bIns="45720" rtlCol="0" anchor="t">
            <a:normAutofit/>
          </a:bodyPr>
          <a:lstStyle/>
          <a:p>
            <a:r>
              <a:rPr lang="en-US" sz="2000">
                <a:ea typeface="+mn-lt"/>
                <a:cs typeface="+mn-lt"/>
              </a:rPr>
              <a:t>React is a JavaScript library that is used for building user interfaces.</a:t>
            </a:r>
          </a:p>
          <a:p>
            <a:r>
              <a:rPr lang="en-US" sz="2000">
                <a:ea typeface="+mn-lt"/>
                <a:cs typeface="+mn-lt"/>
              </a:rPr>
              <a:t> React is used for the development of single-page applications and mobile applications because of its ability to handle rapidly changing data. </a:t>
            </a:r>
          </a:p>
          <a:p>
            <a:r>
              <a:rPr lang="en-US" sz="2000">
                <a:ea typeface="+mn-lt"/>
                <a:cs typeface="+mn-lt"/>
              </a:rPr>
              <a:t>React allows users to code in JavaScript and create UI components. </a:t>
            </a:r>
            <a:endParaRPr lang="en-US" sz="2000">
              <a:cs typeface="Calibri"/>
            </a:endParaRPr>
          </a:p>
        </p:txBody>
      </p:sp>
      <p:pic>
        <p:nvPicPr>
          <p:cNvPr id="4" name="Picture 4" descr="Icon&#10;&#10;Description automatically generated">
            <a:extLst>
              <a:ext uri="{FF2B5EF4-FFF2-40B4-BE49-F238E27FC236}">
                <a16:creationId xmlns:a16="http://schemas.microsoft.com/office/drawing/2014/main" id="{706B4267-45E5-411E-BBB5-ACC8DD81769A}"/>
              </a:ext>
            </a:extLst>
          </p:cNvPr>
          <p:cNvPicPr>
            <a:picLocks noChangeAspect="1"/>
          </p:cNvPicPr>
          <p:nvPr/>
        </p:nvPicPr>
        <p:blipFill>
          <a:blip r:embed="rId2"/>
          <a:stretch>
            <a:fillRect/>
          </a:stretch>
        </p:blipFill>
        <p:spPr>
          <a:xfrm>
            <a:off x="6417734" y="3073792"/>
            <a:ext cx="4935970" cy="2221185"/>
          </a:xfrm>
          <a:prstGeom prst="rect">
            <a:avLst/>
          </a:prstGeom>
        </p:spPr>
      </p:pic>
    </p:spTree>
    <p:extLst>
      <p:ext uri="{BB962C8B-B14F-4D97-AF65-F5344CB8AC3E}">
        <p14:creationId xmlns:p14="http://schemas.microsoft.com/office/powerpoint/2010/main" val="16746413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E4AFE4-1C2A-4A8C-AE76-9A6B3D2BD845}"/>
              </a:ext>
            </a:extLst>
          </p:cNvPr>
          <p:cNvSpPr>
            <a:spLocks noGrp="1"/>
          </p:cNvSpPr>
          <p:nvPr>
            <p:ph type="title"/>
          </p:nvPr>
        </p:nvSpPr>
        <p:spPr>
          <a:xfrm>
            <a:off x="833002" y="448253"/>
            <a:ext cx="10520702" cy="1325563"/>
          </a:xfrm>
        </p:spPr>
        <p:txBody>
          <a:bodyPr>
            <a:normAutofit/>
          </a:bodyPr>
          <a:lstStyle/>
          <a:p>
            <a:r>
              <a:rPr lang="en-US">
                <a:ea typeface="+mj-lt"/>
                <a:cs typeface="+mj-lt"/>
              </a:rPr>
              <a:t>Node.js: JS Runtime Environment</a:t>
            </a:r>
            <a:endParaRPr lang="en-US"/>
          </a:p>
        </p:txBody>
      </p:sp>
      <p:sp>
        <p:nvSpPr>
          <p:cNvPr id="3" name="Content Placeholder 2">
            <a:extLst>
              <a:ext uri="{FF2B5EF4-FFF2-40B4-BE49-F238E27FC236}">
                <a16:creationId xmlns:a16="http://schemas.microsoft.com/office/drawing/2014/main" id="{A59F0AA9-9C06-48DC-B4C5-F415606BF58B}"/>
              </a:ext>
            </a:extLst>
          </p:cNvPr>
          <p:cNvSpPr>
            <a:spLocks noGrp="1"/>
          </p:cNvSpPr>
          <p:nvPr>
            <p:ph idx="1"/>
          </p:nvPr>
        </p:nvSpPr>
        <p:spPr>
          <a:xfrm>
            <a:off x="838200" y="2191807"/>
            <a:ext cx="4936067" cy="3985155"/>
          </a:xfrm>
        </p:spPr>
        <p:txBody>
          <a:bodyPr vert="horz" lIns="91440" tIns="45720" rIns="91440" bIns="45720" rtlCol="0">
            <a:normAutofit/>
          </a:bodyPr>
          <a:lstStyle/>
          <a:p>
            <a:r>
              <a:rPr lang="en-US" sz="2000">
                <a:ea typeface="+mn-lt"/>
                <a:cs typeface="+mn-lt"/>
              </a:rPr>
              <a:t>Node.js provides a JavaScript Environment which allows the user to run their code on the server (outside the browser). </a:t>
            </a:r>
          </a:p>
          <a:p>
            <a:r>
              <a:rPr lang="en-US" sz="2000">
                <a:ea typeface="+mn-lt"/>
                <a:cs typeface="+mn-lt"/>
              </a:rPr>
              <a:t>Node pack manager i.e. npm allows the user to choose from thousands of free packages (node modules) to download. </a:t>
            </a:r>
            <a:endParaRPr lang="en-US" sz="2000">
              <a:cs typeface="Calibri"/>
            </a:endParaRPr>
          </a:p>
        </p:txBody>
      </p:sp>
      <p:pic>
        <p:nvPicPr>
          <p:cNvPr id="4" name="Picture 4" descr="Logo, icon&#10;&#10;Description automatically generated">
            <a:extLst>
              <a:ext uri="{FF2B5EF4-FFF2-40B4-BE49-F238E27FC236}">
                <a16:creationId xmlns:a16="http://schemas.microsoft.com/office/drawing/2014/main" id="{AD518FBF-0614-4C04-AAB0-3B2BA9F58AB4}"/>
              </a:ext>
            </a:extLst>
          </p:cNvPr>
          <p:cNvPicPr>
            <a:picLocks noChangeAspect="1"/>
          </p:cNvPicPr>
          <p:nvPr/>
        </p:nvPicPr>
        <p:blipFill>
          <a:blip r:embed="rId2"/>
          <a:stretch>
            <a:fillRect/>
          </a:stretch>
        </p:blipFill>
        <p:spPr>
          <a:xfrm>
            <a:off x="6893141" y="2191807"/>
            <a:ext cx="3985156" cy="3985156"/>
          </a:xfrm>
          <a:prstGeom prst="rect">
            <a:avLst/>
          </a:prstGeom>
        </p:spPr>
      </p:pic>
    </p:spTree>
    <p:extLst>
      <p:ext uri="{BB962C8B-B14F-4D97-AF65-F5344CB8AC3E}">
        <p14:creationId xmlns:p14="http://schemas.microsoft.com/office/powerpoint/2010/main" val="38003232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B74F93-9F9B-4F3F-8F00-6FF2C368622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600" kern="1200">
                <a:solidFill>
                  <a:srgbClr val="FFFFFF"/>
                </a:solidFill>
                <a:latin typeface="+mj-lt"/>
                <a:ea typeface="+mj-ea"/>
                <a:cs typeface="+mj-cs"/>
              </a:rPr>
              <a:t>Some Related Output Screenshots</a:t>
            </a:r>
          </a:p>
        </p:txBody>
      </p:sp>
    </p:spTree>
    <p:extLst>
      <p:ext uri="{BB962C8B-B14F-4D97-AF65-F5344CB8AC3E}">
        <p14:creationId xmlns:p14="http://schemas.microsoft.com/office/powerpoint/2010/main" val="1558771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FULLSTACK PROJECT</vt:lpstr>
      <vt:lpstr>TEAM MEMBERS</vt:lpstr>
      <vt:lpstr>What Is This Project?</vt:lpstr>
      <vt:lpstr>What Is MERN STACK?</vt:lpstr>
      <vt:lpstr>MongoDB: Cross-platform Document-Oriented Database</vt:lpstr>
      <vt:lpstr>Express: Back-End Framework</vt:lpstr>
      <vt:lpstr>React: Front-End Library</vt:lpstr>
      <vt:lpstr>Node.js: JS Runtime Environment</vt:lpstr>
      <vt:lpstr>Some Related Output Screenshots</vt:lpstr>
      <vt:lpstr>Landing Page (Home Page) </vt:lpstr>
      <vt:lpstr>Contd..</vt:lpstr>
      <vt:lpstr>Contd..</vt:lpstr>
      <vt:lpstr>Contd..</vt:lpstr>
      <vt:lpstr>Contd..</vt:lpstr>
      <vt:lpstr>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2021-05-09T13:25:19Z</dcterms:created>
  <dcterms:modified xsi:type="dcterms:W3CDTF">2021-05-10T13:11:38Z</dcterms:modified>
</cp:coreProperties>
</file>